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07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96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75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9D2F1-C88C-4927-BFC9-15206BE43A25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5334-78A0-4B36-BC44-33BB7D7C1EB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387195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72CC-EAC3-4B6A-A0D6-0870C5FFAA0C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6D168-C979-4F58-A42F-1A56CF642B80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679922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C5759-1518-4555-B417-A7BAEB8A4B6B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429CD-A8DF-498C-8E52-371992CC8D35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136037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F800B-4EB8-415E-86F4-00E3F61A2776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39235-83A5-4DB0-A262-AB67803119A3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617861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7D61-0E16-410C-8C4E-970FEE262A87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0C0E-7061-4CA3-A169-A8BCFC172742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151115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5CEF8-23EE-44B9-9AFB-7C150ECD0B5A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91D3F-7CC5-4DD3-85E1-9D4368A6689A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59951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D27C3-5051-4015-879F-C16E4FAB9365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98CD-0989-4452-91B0-6416C37FB94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46747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B2DE-5924-4626-B8A2-3EDAD4F11133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EE8ED-5718-42A9-9EE7-CCF9C2083568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72554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36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EF9A-0901-4016-A15F-854DCD47FA28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4EC4A-E95D-4B30-B59D-FEF8C62A519F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816707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53009-EAC1-4B4A-8B1C-F83D01B29984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A7A53-AE47-424A-B6B9-2BD543C810CA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28456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7D346-055E-4D7C-9A19-E2EE0EE1CE9D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8784-0C64-4DED-901B-5FF5ABCE7566}" type="slidenum">
              <a:rPr lang="tr-TR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810397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24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52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85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83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32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7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6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ACD82-CF76-4369-A468-52011BEE8079}" type="datetimeFigureOut">
              <a:rPr lang="tr-TR" smtClean="0"/>
              <a:t>11.10.2024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583F-9947-4880-9970-A363755326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73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D2EA9-A20E-4E68-A64D-643718796954}" type="datetimeFigureOut">
              <a:rPr lang="tr-TR">
                <a:solidFill>
                  <a:prstClr val="white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11.10.2024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D4A93A-D31E-49AC-9941-94971D3B545E}" type="slidenum">
              <a:rPr lang="tr-TR">
                <a:solidFill>
                  <a:prstClr val="white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89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BÖCEKLERE GENEL BAKIŞ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580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İçerik Yer Tutucusu"/>
          <p:cNvSpPr>
            <a:spLocks noGrp="1"/>
          </p:cNvSpPr>
          <p:nvPr>
            <p:ph idx="1"/>
          </p:nvPr>
        </p:nvSpPr>
        <p:spPr>
          <a:xfrm>
            <a:off x="214313" y="142875"/>
            <a:ext cx="8472487" cy="6715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000" smtClean="0"/>
              <a:t>Kelebekler, çok güzel görünüme sahip olduklarından, özellikle koleksiyoncular tarafından aranmalarına</a:t>
            </a:r>
          </a:p>
          <a:p>
            <a:pPr eaLnBrk="1" hangingPunct="1">
              <a:lnSpc>
                <a:spcPct val="90000"/>
              </a:lnSpc>
            </a:pPr>
            <a:endParaRPr lang="tr-TR" altLang="tr-TR" sz="300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3000" smtClean="0"/>
              <a:t> balarılarının balından, ipekböceğinin ipeğinden, bazı kabuklu bitlerin boyasından, bazılarından denek olarak yararlanılmaktadır.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28119735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000" smtClean="0"/>
              <a:t>birçok tür özellikle, hamamböcekleri, yarımkanatlılar, güveler, karıncalar, kınkanatlılar, termitler, bitler, çekirgeler, pireler, tahtakuruları, sinekler vs., toplam 10.000 kadar tür insanlar için gerçek bir sorun olmuştur.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300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3000" smtClean="0"/>
              <a:t>Bunların insan ve bitkilerde yaptıkları zararlar tahmin edilemeyecek kadar büyüktür. Kaba bir tahminle dünyadaki mahsulün 1/3'ü bu hayvanlar tarafından yok edilmektedir.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50947430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500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Genellikle 100'den az olmamak üzere 1000 kadar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yumurta meydana getirirler. Bu sayı termitlerde günlük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15.000'e kadar çıkar ve bu tempo yıllarca sürer.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Salgın hastalıkların mikroplarını taşıdıkları için, bitkilerin yanısıra insanlar da büyük ölçüde tehdit ederler. 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898342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80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Sıtma, fil hastalığı, ateşli humma, uyku hastalığı, tifüs, dizanteri vs., özellikle böcekler ile bulaştırılır.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Gerek insan sağlığının ve gerekse bitkilerin korunması için yapılan savaşımda kullanılan ilaçlar, çevre kirlenmesine neden olduklarından dolayı, insanların geleceğini tehdit edecek boyutlara ulaşmıştır..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Tipik birçok fizyolojik ve anatomik özellik gösterdiklerinden ve aynı zamanda çoğalma yeteneklerinin fazla olmasından dolayı, birçok araştırmada deney hayvanı olarak başarıyla kullanılmaktadırlar.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689245080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6357938"/>
          </a:xfrm>
        </p:spPr>
        <p:txBody>
          <a:bodyPr/>
          <a:lstStyle/>
          <a:p>
            <a:pPr eaLnBrk="1" hangingPunct="1"/>
            <a:r>
              <a:rPr lang="tr-TR" altLang="tr-TR" i="1" smtClean="0"/>
              <a:t>Karbon'da ortaya çıktıkları kabul edilmekte ve zamanımıza kadar gittikçe fazlalaşan bir türleşme gösterdikleri gözlenmektedir. Araştırıcıların büyük bir kısmı, böceklerin, </a:t>
            </a:r>
            <a:r>
              <a:rPr lang="tr-TR" altLang="tr-TR" b="1" i="1" smtClean="0"/>
              <a:t>halkalısolucanlardan</a:t>
            </a:r>
            <a:r>
              <a:rPr lang="tr-TR" altLang="tr-TR" i="1" smtClean="0"/>
              <a:t> türediklerini öne sürmektedir.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9260592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428625"/>
            <a:ext cx="82677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4082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>
          <a:xfrm>
            <a:off x="457200" y="142875"/>
            <a:ext cx="8229600" cy="5983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4000" i="1" smtClean="0"/>
              <a:t>Paleozoyik'ten beri, yani yaklaşık 400 milyon yıldan beri mevcut olan böceklere ait ilk belirgin fosillere, Amerika'da Karbonifer'in Pennsylvanien katmanında </a:t>
            </a:r>
            <a:r>
              <a:rPr lang="tr-TR" altLang="tr-TR" sz="4000" smtClean="0"/>
              <a:t>(yaklaşık 300 milyon yıl öncesine ait), Avrupa'da </a:t>
            </a:r>
            <a:r>
              <a:rPr lang="tr-TR" altLang="tr-TR" sz="4000" i="1" smtClean="0"/>
              <a:t>İskoçya'nın Orta Devon katmanlarında </a:t>
            </a:r>
            <a:r>
              <a:rPr lang="tr-TR" altLang="tr-TR" sz="4000" smtClean="0"/>
              <a:t>(vücut ve çene kalıntıları olarak) </a:t>
            </a:r>
            <a:r>
              <a:rPr lang="tr-TR" altLang="tr-TR" sz="4000" i="1" smtClean="0"/>
              <a:t>rastlanmıştır (Rhyniella ve Rhyniognatha).</a:t>
            </a:r>
            <a:endParaRPr lang="tr-TR" altLang="tr-TR" sz="4000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5330216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tr-TR" altLang="tr-TR" sz="2800" i="1" smtClean="0"/>
              <a:t>Rhyniella praecursor</a:t>
            </a:r>
            <a:r>
              <a:rPr lang="tr-TR" altLang="tr-TR" sz="2800" smtClean="0"/>
              <a:t>                             Rhyniognatha hirsti</a:t>
            </a:r>
            <a:r>
              <a:rPr lang="tr-TR" altLang="tr-TR" smtClean="0"/>
              <a:t> </a:t>
            </a:r>
          </a:p>
        </p:txBody>
      </p:sp>
      <p:pic>
        <p:nvPicPr>
          <p:cNvPr id="18435" name="Picture 5" descr="evolucion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352742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rhyniognatha-general-13829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773238"/>
            <a:ext cx="26543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821232"/>
      </p:ext>
    </p:extLst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ÜST VE ALT GRUPLARLA </a:t>
            </a:r>
            <a:r>
              <a:rPr lang="tr-TR" sz="3600" i="1" dirty="0" smtClean="0"/>
              <a:t>OLAN </a:t>
            </a:r>
            <a:r>
              <a:rPr lang="tr-TR" sz="3600" dirty="0" smtClean="0"/>
              <a:t>YAPISAL İLİŞKİLERİ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Articulata ile Ortak Yönleri</a:t>
            </a:r>
          </a:p>
          <a:p>
            <a:pPr eaLnBrk="1" hangingPunct="1"/>
            <a:r>
              <a:rPr lang="tr-TR" altLang="tr-TR" smtClean="0"/>
              <a:t>Sölomun gerçek segmentli yapıda olması </a:t>
            </a:r>
          </a:p>
          <a:p>
            <a:pPr eaLnBrk="1" hangingPunct="1"/>
            <a:r>
              <a:rPr lang="tr-TR" altLang="tr-TR" smtClean="0"/>
              <a:t>Sinir sistemi birincil olarak ventralde bulunan ip merdiven şeklinde olması;</a:t>
            </a:r>
            <a:r>
              <a:rPr lang="tr-TR" altLang="tr-TR" i="1" smtClean="0"/>
              <a:t> </a:t>
            </a:r>
          </a:p>
          <a:p>
            <a:pPr eaLnBrk="1" hangingPunct="1"/>
            <a:r>
              <a:rPr lang="tr-TR" altLang="tr-TR" smtClean="0"/>
              <a:t>Ağızdan başlayarak telsonun üzerinde sonlanan anüse kadar uzanmış sindirim kanalı olması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827164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>
          <a:xfrm>
            <a:off x="428625" y="-142875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200" smtClean="0"/>
              <a:t>ÜST VE ALT GRUPLARLA </a:t>
            </a:r>
            <a:r>
              <a:rPr lang="tr-TR" altLang="tr-TR" sz="3200" i="1" smtClean="0"/>
              <a:t>OLAN </a:t>
            </a:r>
            <a:r>
              <a:rPr lang="tr-TR" altLang="tr-TR" sz="3200" smtClean="0"/>
              <a:t>YAPISAL İLİŞKİLERİ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Arthropoda ile Ortak Yönleri</a:t>
            </a:r>
          </a:p>
          <a:p>
            <a:pPr eaLnBrk="1" hangingPunct="1"/>
            <a:r>
              <a:rPr lang="tr-TR" altLang="tr-TR" smtClean="0"/>
              <a:t>Bacaklarının eklemli yapıda olması </a:t>
            </a:r>
          </a:p>
          <a:p>
            <a:pPr eaLnBrk="1" hangingPunct="1"/>
            <a:r>
              <a:rPr lang="tr-TR" altLang="tr-TR" i="1" smtClean="0"/>
              <a:t>Dış kısımlarında bulunan sert iskeletin segmentli olması</a:t>
            </a:r>
          </a:p>
          <a:p>
            <a:pPr eaLnBrk="1" hangingPunct="1"/>
            <a:r>
              <a:rPr lang="tr-TR" altLang="tr-TR" smtClean="0"/>
              <a:t>En öndeki segmentlerin kafa (acron) ile birlikte başı yapması</a:t>
            </a:r>
          </a:p>
          <a:p>
            <a:pPr eaLnBrk="1" hangingPunct="1"/>
            <a:r>
              <a:rPr lang="tr-TR" altLang="tr-TR" smtClean="0"/>
              <a:t>Nokta gözler ve bileşik gözlerin bulunması</a:t>
            </a:r>
          </a:p>
          <a:p>
            <a:pPr eaLnBrk="1" hangingPunct="1"/>
            <a:r>
              <a:rPr lang="tr-TR" altLang="tr-TR" i="1" smtClean="0"/>
              <a:t>Kan dolaşım sisteminin açık olması 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5946898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2 İçerik Yer Tutucusu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/>
            <a:r>
              <a:rPr lang="tr-TR" altLang="tr-TR" smtClean="0"/>
              <a:t>Böcekleri inceleyen bilim dalına "Entomoloji", bu konuda çalışanlara "Entomolog", uygulamaya dönük çalışmalara "Uygulamalı Entomoloji" denir.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 Bunun yanısıra "Sistematik Entomoloji", "Böcek Fizyolojisi", "Böcek Biyolojisi", "Böcek Ekolojisi", "Tıbbi Entomoloji", "Ekonomik Entomoloji", vs. gibi alt dalları vardır.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90860676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smtClean="0"/>
              <a:t>ÜST VE ALT GRUPLARLA </a:t>
            </a:r>
            <a:r>
              <a:rPr lang="tr-TR" altLang="tr-TR" sz="3200" i="1" smtClean="0"/>
              <a:t>OLAN </a:t>
            </a:r>
            <a:r>
              <a:rPr lang="tr-TR" altLang="tr-TR" sz="3200" smtClean="0"/>
              <a:t>YAPISAL İLİŞKİLERİ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err="1" smtClean="0"/>
              <a:t>Tracheata</a:t>
            </a:r>
            <a:r>
              <a:rPr lang="tr-TR" b="1" dirty="0" smtClean="0"/>
              <a:t> ile Ortak Yönleri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> </a:t>
            </a:r>
            <a:r>
              <a:rPr lang="tr-TR" i="1" dirty="0" smtClean="0"/>
              <a:t>Trake sistemi ile solunum yapmaları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Bir çift, </a:t>
            </a:r>
            <a:r>
              <a:rPr lang="tr-TR" i="1" dirty="0" err="1" smtClean="0"/>
              <a:t>segmentli</a:t>
            </a:r>
            <a:r>
              <a:rPr lang="tr-TR" i="1" dirty="0" smtClean="0"/>
              <a:t> ya da kamçı şeklinde antenleri var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Başın arka üç </a:t>
            </a:r>
            <a:r>
              <a:rPr lang="tr-TR" i="1" dirty="0" err="1" smtClean="0"/>
              <a:t>segmentindeki</a:t>
            </a:r>
            <a:r>
              <a:rPr lang="tr-TR" i="1" dirty="0" smtClean="0"/>
              <a:t> üyeler, ağız üyelerine dönüşmüş olması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 Göğüs üyeleri harekete ve </a:t>
            </a:r>
            <a:r>
              <a:rPr lang="tr-TR" i="1" dirty="0" err="1" smtClean="0"/>
              <a:t>birkısmı</a:t>
            </a:r>
            <a:r>
              <a:rPr lang="tr-TR" i="1" dirty="0" smtClean="0"/>
              <a:t> da </a:t>
            </a:r>
            <a:r>
              <a:rPr lang="tr-TR" i="1" dirty="0" err="1" smtClean="0"/>
              <a:t>kopulasyonu</a:t>
            </a:r>
            <a:r>
              <a:rPr lang="tr-TR" i="1" dirty="0" smtClean="0"/>
              <a:t> gerçekleştiren üyelere dönüşmesi ile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38430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ANNELİDA'DAN (HALKALISOLUCANLARDAN) FARKLARI</a:t>
            </a:r>
            <a:endParaRPr lang="tr-TR" dirty="0"/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214313" y="1600200"/>
            <a:ext cx="8472487" cy="4525963"/>
          </a:xfrm>
        </p:spPr>
        <p:txBody>
          <a:bodyPr/>
          <a:lstStyle/>
          <a:p>
            <a:pPr eaLnBrk="1" hangingPunct="1"/>
            <a:r>
              <a:rPr lang="tr-TR" altLang="tr-TR" sz="2800" smtClean="0">
                <a:latin typeface="Times New Roman" pitchFamily="18" charset="0"/>
                <a:cs typeface="Times New Roman" pitchFamily="18" charset="0"/>
              </a:rPr>
              <a:t>Halkalısolucanlar çok ince kitin kutikulaya sahiptir. Böceklerde, kalın bir kutikula oluşmuştur.</a:t>
            </a:r>
          </a:p>
          <a:p>
            <a:pPr eaLnBrk="1" hangingPunct="1"/>
            <a:r>
              <a:rPr lang="tr-TR" altLang="tr-TR" sz="2800" smtClean="0">
                <a:latin typeface="Times New Roman" pitchFamily="18" charset="0"/>
                <a:cs typeface="Times New Roman" pitchFamily="18" charset="0"/>
              </a:rPr>
              <a:t>Karada yürümeyi sağlayabilmek için birbirine eklemli segmentlerden oluşmuş üyeler meydana gelmiştir. </a:t>
            </a:r>
          </a:p>
          <a:p>
            <a:pPr eaLnBrk="1" hangingPunct="1"/>
            <a:r>
              <a:rPr lang="tr-TR" altLang="tr-TR" sz="2800" smtClean="0">
                <a:latin typeface="Times New Roman" pitchFamily="18" charset="0"/>
                <a:cs typeface="Times New Roman" pitchFamily="18" charset="0"/>
              </a:rPr>
              <a:t>Kaslarda da değişiklikler ortaya çıkmış ve daha kuvvetli işlev gören çizgili kaslar oluşmuştur. Halbuki halkalısolucanlarda çizgili kasa rastlanmaz.</a:t>
            </a:r>
          </a:p>
          <a:p>
            <a:pPr eaLnBrk="1" hangingPunct="1"/>
            <a:r>
              <a:rPr lang="tr-TR" altLang="tr-TR" sz="2800" smtClean="0">
                <a:latin typeface="Times New Roman" pitchFamily="18" charset="0"/>
                <a:cs typeface="Times New Roman" pitchFamily="18" charset="0"/>
              </a:rPr>
              <a:t>Halkalısolucanlarda görülen deri solunumu, böceklerde trake sistemi gelişmiştir.</a:t>
            </a:r>
          </a:p>
        </p:txBody>
      </p:sp>
    </p:spTree>
    <p:extLst>
      <p:ext uri="{BB962C8B-B14F-4D97-AF65-F5344CB8AC3E}">
        <p14:creationId xmlns:p14="http://schemas.microsoft.com/office/powerpoint/2010/main" val="19989294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ANNELİDA'DAN (HALKALISOLUCANLARDAN) FARKLARI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429250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Kutikula, büyümeyi sınırladığı için, zaman zaman deri değiştirme yeteneği gelişmiştir. Bu şekilde büyüme, deri değişimine bağımlı kalmış ve sürekli büyüme ortadan kalkmıştır. Deri değiştirme ise belirli sayılarda yapılır.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sz="8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8600" dirty="0" err="1" smtClean="0">
                <a:latin typeface="Times New Roman" pitchFamily="18" charset="0"/>
                <a:cs typeface="Times New Roman" pitchFamily="18" charset="0"/>
              </a:rPr>
              <a:t>Halkalısolucanlardan</a:t>
            </a: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 en büyük farkı, </a:t>
            </a:r>
            <a:r>
              <a:rPr lang="tr-TR" sz="8600" dirty="0" err="1" smtClean="0">
                <a:latin typeface="Times New Roman" pitchFamily="18" charset="0"/>
                <a:cs typeface="Times New Roman" pitchFamily="18" charset="0"/>
              </a:rPr>
              <a:t>segmentlerin</a:t>
            </a: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 yapı olarak birbirinden farklı olması ve </a:t>
            </a:r>
            <a:r>
              <a:rPr lang="tr-TR" sz="8600" dirty="0" err="1" smtClean="0">
                <a:latin typeface="Times New Roman" pitchFamily="18" charset="0"/>
                <a:cs typeface="Times New Roman" pitchFamily="18" charset="0"/>
              </a:rPr>
              <a:t>segment</a:t>
            </a: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 sayısındaki değişmezliktir. Vücut, belirgin olarak üç bölgeden oluşmuştur. Baş, 5-6 </a:t>
            </a:r>
            <a:r>
              <a:rPr lang="tr-TR" sz="8600" dirty="0" err="1" smtClean="0">
                <a:latin typeface="Times New Roman" pitchFamily="18" charset="0"/>
                <a:cs typeface="Times New Roman" pitchFamily="18" charset="0"/>
              </a:rPr>
              <a:t>segmentten</a:t>
            </a: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 (hatta </a:t>
            </a:r>
            <a:r>
              <a:rPr lang="tr-TR" sz="8600" dirty="0" err="1" smtClean="0">
                <a:latin typeface="Times New Roman" pitchFamily="18" charset="0"/>
                <a:cs typeface="Times New Roman" pitchFamily="18" charset="0"/>
              </a:rPr>
              <a:t>bazılanna</a:t>
            </a: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 göre 7 </a:t>
            </a:r>
            <a:r>
              <a:rPr lang="tr-TR" sz="8600" dirty="0" err="1" smtClean="0">
                <a:latin typeface="Times New Roman" pitchFamily="18" charset="0"/>
                <a:cs typeface="Times New Roman" pitchFamily="18" charset="0"/>
              </a:rPr>
              <a:t>segmentten</a:t>
            </a: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); göğüs 3; abdomen köken olarak 11 </a:t>
            </a:r>
            <a:r>
              <a:rPr lang="tr-TR" sz="8600" dirty="0" err="1" smtClean="0">
                <a:latin typeface="Times New Roman" pitchFamily="18" charset="0"/>
                <a:cs typeface="Times New Roman" pitchFamily="18" charset="0"/>
              </a:rPr>
              <a:t>segmentten</a:t>
            </a:r>
            <a:r>
              <a:rPr lang="tr-TR" sz="8600" dirty="0" smtClean="0">
                <a:latin typeface="Times New Roman" pitchFamily="18" charset="0"/>
                <a:cs typeface="Times New Roman" pitchFamily="18" charset="0"/>
              </a:rPr>
              <a:t> oluşmuştur.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6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6700" dirty="0" smtClean="0">
                <a:latin typeface="Times New Roman" pitchFamily="18" charset="0"/>
                <a:cs typeface="Times New Roman" pitchFamily="18" charset="0"/>
              </a:rPr>
            </a:br>
            <a:endParaRPr lang="tr-TR" sz="6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4239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ANNELİDA'DAN (HALKALISOLUCANLARDAN) FARKLARI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segmentte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bir sölom boşluğu taşıyan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halkalısolucanlardan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farklı olarak,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segmental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sölom odacıklarının birleşmesiyle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miksosöl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(ortak sölom) oluşmuştur.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Halkalısolucanlardaki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nefridyumlar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boşaltım çoğunlukla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malpiki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tüpleri ile yapılır.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Sırt tarafında, önü açık, yanları ise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ostiyum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denen yarıklarla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segmental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olarak delinmiş bir kalp bulunur. Dolayısıyla dolaşım sistemleri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halkalısolucanların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aksine açık dolaşım sistemidir. Kan ve lenf bu boşluklarda birbirine karıştığından dolayı böceklerin dolaşım sıvısına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Hemolenf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denir.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987685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200" smtClean="0">
                <a:solidFill>
                  <a:srgbClr val="CCFF66"/>
                </a:solidFill>
              </a:rPr>
              <a:t>SINIF: INSECTA (= HEXAPODA) = BÖCEKLER</a:t>
            </a:r>
            <a:br>
              <a:rPr lang="tr-TR" altLang="tr-TR" sz="3200" smtClean="0">
                <a:solidFill>
                  <a:srgbClr val="CCFF66"/>
                </a:solidFill>
              </a:rPr>
            </a:br>
            <a:endParaRPr lang="tr-TR" altLang="tr-TR" sz="3200" smtClean="0">
              <a:solidFill>
                <a:srgbClr val="CCFF66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tr-TR" sz="2800" b="1" smtClean="0"/>
              <a:t>GENEL TANITIM: </a:t>
            </a:r>
            <a:r>
              <a:rPr lang="tr-TR" sz="2800" i="1" smtClean="0"/>
              <a:t>Göğüslerinin üç segmentli olması ve her göğüs segmentinden bir çift bacağın bulunması ile tanınırlar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tr-TR" sz="2800" i="1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tr-TR" sz="2800" i="1" smtClean="0"/>
              <a:t>Bu nedenle 6 bacaklı anlamına gelen Hexapoda ismi de sınıfın adı olarak kullanılır. 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tr-TR" sz="2800" i="1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tr-TR" sz="2800" i="1" smtClean="0"/>
              <a:t>Büyük bir kısmında 2. ve 3. göğüs segmentlerinden birer çift kanat çıkar.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tr-TR" sz="2800" i="1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tr-TR" sz="2800" i="1" smtClean="0"/>
              <a:t> Başta bir çift anten ve kural olarak bir çift bileşik göz bulunur.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endParaRPr lang="tr-TR" sz="2800" i="1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tr-TR" sz="2800" i="1" smtClean="0"/>
              <a:t> Trake sistemi solunumu sağlar;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tr-TR" sz="2800" i="1" smtClean="0"/>
              <a:t> eşeysel kanallar vücudun sonundan dışarıya açılır. </a:t>
            </a:r>
          </a:p>
        </p:txBody>
      </p:sp>
    </p:spTree>
    <p:extLst>
      <p:ext uri="{BB962C8B-B14F-4D97-AF65-F5344CB8AC3E}">
        <p14:creationId xmlns:p14="http://schemas.microsoft.com/office/powerpoint/2010/main" val="359963190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tr-TR" altLang="tr-TR" sz="3200" smtClean="0">
                <a:solidFill>
                  <a:srgbClr val="CCFF66"/>
                </a:solidFill>
              </a:rPr>
              <a:t>SINIF: INSECTA (= HEXAPODA) = BÖCEKLER</a:t>
            </a:r>
            <a:br>
              <a:rPr lang="tr-TR" altLang="tr-TR" sz="3200" smtClean="0">
                <a:solidFill>
                  <a:srgbClr val="CCFF66"/>
                </a:solidFill>
              </a:rPr>
            </a:br>
            <a:endParaRPr lang="tr-TR" altLang="tr-TR" sz="3200" smtClean="0">
              <a:solidFill>
                <a:srgbClr val="CCFF66"/>
              </a:solidFill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179388" y="765175"/>
            <a:ext cx="8713787" cy="56880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900" i="1" smtClean="0"/>
              <a:t>Abdomen 11 segmentten oluşur;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900" i="1" smtClean="0"/>
              <a:t>hiçbir segmentinde üye yoktur; </a:t>
            </a:r>
          </a:p>
          <a:p>
            <a:pPr eaLnBrk="1" hangingPunct="1">
              <a:lnSpc>
                <a:spcPct val="80000"/>
              </a:lnSpc>
            </a:pPr>
            <a:endParaRPr lang="tr-TR" altLang="tr-TR" sz="29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900" i="1" smtClean="0"/>
              <a:t>8-9 ve 10. segmentleri şekil değiştirerek kavuşma organına ve yumurta koyma borusuna dönüşmüştür.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9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900" i="1" smtClean="0"/>
              <a:t>Dış iskelet vardır.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9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900" i="1" smtClean="0"/>
              <a:t>Boru şeklinde sindirim sistemleri; </a:t>
            </a:r>
          </a:p>
          <a:p>
            <a:pPr eaLnBrk="1" hangingPunct="1">
              <a:lnSpc>
                <a:spcPct val="80000"/>
              </a:lnSpc>
            </a:pPr>
            <a:endParaRPr lang="tr-TR" altLang="tr-TR" sz="29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900" i="1" smtClean="0"/>
              <a:t>uzun, boru şeklinde kapakçıklı kalpleri vardır.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100" i="1" smtClean="0"/>
              <a:t> </a:t>
            </a:r>
            <a:endParaRPr lang="tr-TR" altLang="tr-TR" sz="2400" smtClean="0"/>
          </a:p>
        </p:txBody>
      </p:sp>
    </p:spTree>
    <p:extLst>
      <p:ext uri="{BB962C8B-B14F-4D97-AF65-F5344CB8AC3E}">
        <p14:creationId xmlns:p14="http://schemas.microsoft.com/office/powerpoint/2010/main" val="2828636862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36613"/>
          </a:xfrm>
        </p:spPr>
        <p:txBody>
          <a:bodyPr/>
          <a:lstStyle/>
          <a:p>
            <a:r>
              <a:rPr lang="tr-TR" altLang="tr-TR" sz="3600" smtClean="0">
                <a:solidFill>
                  <a:srgbClr val="CCFF66"/>
                </a:solidFill>
              </a:rPr>
              <a:t>SINIF: INSECTA (= HEXAPODA) = BÖCEKLER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250825" y="836613"/>
            <a:ext cx="8713788" cy="5761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i="1" smtClean="0"/>
              <a:t>Kas sistemleri ayrıcasız çizgilidir.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i="1" smtClean="0"/>
              <a:t>Segmental olarak yerleşmiş çift gangliyonlar ve bunların arasında ip merdiven şeklinde bağlantılar vardır.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i="1" smtClean="0"/>
              <a:t>Birkaç ayrıcasını göz önüne almazsak (ovoviviparlığı ve viviparlığı) kural olarak yumurta ile (ovipar) çoğalırlar.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i="1" smtClean="0"/>
              <a:t>Larval gelişim süresince deri değiştirme suretiyle büyümelerini sağlarlar.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i="1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i="1" smtClean="0"/>
              <a:t>Erginlikte deri değiştirme yoktur.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smtClean="0"/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63203742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7151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Yaklaşık 32 takım altında sınıflandırılmışlardır.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Uçma yeteneğine,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dış iskelete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küçük vücuda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gelişim evrelerinde larva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çok defa pup oluşumuna sahip olmaları,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oldukça büyük miktarlarda yumurta meydana getirmeleri,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 bazen </a:t>
            </a:r>
            <a:r>
              <a:rPr lang="tr-TR" i="1" dirty="0" err="1" smtClean="0"/>
              <a:t>partenogenetik</a:t>
            </a:r>
            <a:r>
              <a:rPr lang="tr-TR" i="1" dirty="0" smtClean="0"/>
              <a:t> çoğalmaları,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bir senede bazen birden çok döl meydana getirmeleri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i="1" dirty="0" smtClean="0"/>
              <a:t>ve izole olarak yaşayabilmeleri onların en başarılı hayvan grubu olarak zamanımız dünyasına uyum yapmasını sağlamıştır.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185826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715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Bugün tanımlanmış hayvanların az 5/4'ü bu sınıfa girer, ,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Yaklaşık 1.000.000 kadar yaşayan, 15.000 kadar da fosil türü 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tanımlanmıştır ve her sene birkaç bin yeni tür bu sayıya eklenmektedir.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Toplam tür sayısının 2.000.000 olduğu varsayılmaktadır.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Kural olarak karasal hayvanlar olmakla beraber, derin denizlerin dibi hariç, tüm biyotoplara uyum yapmış birçok türe sahiptir. </a:t>
            </a:r>
          </a:p>
        </p:txBody>
      </p:sp>
    </p:spTree>
    <p:extLst>
      <p:ext uri="{BB962C8B-B14F-4D97-AF65-F5344CB8AC3E}">
        <p14:creationId xmlns:p14="http://schemas.microsoft.com/office/powerpoint/2010/main" val="53893161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Örneğin, bir domates bitkisi üzerinde 25.000 kadar yaprakbitine, bir arı kovanında 60.000 kadar arıya, bir beyaz karınca yuvasında bir milyon kadar bireye rastlamak mümkündür.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Birçok araştırıcıya göre, karada yaşayan diğer hayvanların kütlesi kadar, toplam kütleye sahiptirler.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700" smtClean="0"/>
              <a:t>Gelişmiş organizmalar olarak uçan kertenkele, uçan kuş ve uçan memeli hayvanlar olmasına karşın hayvanlar aleminde uçma yeteneği ilk defa bu omurgasız hayvanlarda ortaya çıkmıştır.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700" smtClean="0"/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85408328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İçerik Yer Tutucusu"/>
          <p:cNvSpPr>
            <a:spLocks noGrp="1"/>
          </p:cNvSpPr>
          <p:nvPr>
            <p:ph idx="1"/>
          </p:nvPr>
        </p:nvSpPr>
        <p:spPr>
          <a:xfrm>
            <a:off x="457200" y="214313"/>
            <a:ext cx="8472488" cy="5911850"/>
          </a:xfrm>
        </p:spPr>
        <p:txBody>
          <a:bodyPr/>
          <a:lstStyle/>
          <a:p>
            <a:pPr eaLnBrk="1" hangingPunct="1"/>
            <a:r>
              <a:rPr lang="tr-TR" altLang="tr-TR" i="1" smtClean="0"/>
              <a:t>Dünyamızda yaşayan çiçekli bitkilerin 2/3'ü tozlaşma için böceklere gereksinme duymaktadır. </a:t>
            </a:r>
          </a:p>
          <a:p>
            <a:pPr eaLnBrk="1" hangingPunct="1"/>
            <a:r>
              <a:rPr lang="tr-TR" altLang="tr-TR" i="1" smtClean="0"/>
              <a:t>Arı, kelebek,sinek vs. gibi birçok hayvan grubu, bu tozlaşmayı sağladıklarından bitkilerin evrimine paralel olarak bir gelişme=çeşitlenme göstermişlerdir (birlikte evrimleşme). </a:t>
            </a:r>
          </a:p>
          <a:p>
            <a:pPr eaLnBrk="1" hangingPunct="1"/>
            <a:endParaRPr lang="tr-TR" altLang="tr-TR" i="1" smtClean="0"/>
          </a:p>
          <a:p>
            <a:pPr eaLnBrk="1" hangingPunct="1"/>
            <a:r>
              <a:rPr lang="tr-TR" altLang="tr-TR" i="1" smtClean="0"/>
              <a:t>Yaşadığımız devir de böcek devridir ve böcekler, diğer hayvan gruplarına belirli olarak üstünlük kurmuşlardır.</a:t>
            </a: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94271267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1126</Words>
  <Application>Microsoft Office PowerPoint</Application>
  <PresentationFormat>Ekran Gösterisi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23</vt:i4>
      </vt:variant>
    </vt:vector>
  </HeadingPairs>
  <TitlesOfParts>
    <vt:vector size="25" baseType="lpstr">
      <vt:lpstr>Ofis Teması</vt:lpstr>
      <vt:lpstr>1_Ofis Teması</vt:lpstr>
      <vt:lpstr>2. Hafta</vt:lpstr>
      <vt:lpstr>PowerPoint Sunusu</vt:lpstr>
      <vt:lpstr>SINIF: INSECTA (= HEXAPODA) = BÖCEKLER </vt:lpstr>
      <vt:lpstr>SINIF: INSECTA (= HEXAPODA) = BÖCEKLER </vt:lpstr>
      <vt:lpstr>SINIF: INSECTA (= HEXAPODA) = BÖCEKLER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Rhyniella praecursor                             Rhyniognatha hirsti </vt:lpstr>
      <vt:lpstr>ÜST VE ALT GRUPLARLA OLAN YAPISAL İLİŞKİLERİ </vt:lpstr>
      <vt:lpstr>ÜST VE ALT GRUPLARLA OLAN YAPISAL İLİŞKİLERİ</vt:lpstr>
      <vt:lpstr>ÜST VE ALT GRUPLARLA OLAN YAPISAL İLİŞKİLERİ</vt:lpstr>
      <vt:lpstr>ANNELİDA'DAN (HALKALISOLUCANLARDAN) FARKLARI</vt:lpstr>
      <vt:lpstr>ANNELİDA'DAN (HALKALISOLUCANLARDAN) FARKLARI</vt:lpstr>
      <vt:lpstr>ANNELİDA'DAN (HALKALISOLUCANLARDAN) FARKLARI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hp5</dc:creator>
  <cp:lastModifiedBy>hp5</cp:lastModifiedBy>
  <cp:revision>1</cp:revision>
  <dcterms:created xsi:type="dcterms:W3CDTF">2024-10-11T12:49:07Z</dcterms:created>
  <dcterms:modified xsi:type="dcterms:W3CDTF">2024-10-11T12:49:46Z</dcterms:modified>
</cp:coreProperties>
</file>